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9" r:id="rId1"/>
  </p:sldMasterIdLst>
  <p:notesMasterIdLst>
    <p:notesMasterId r:id="rId12"/>
  </p:notesMasterIdLst>
  <p:handoutMasterIdLst>
    <p:handoutMasterId r:id="rId13"/>
  </p:handoutMasterIdLst>
  <p:sldIdLst>
    <p:sldId id="493" r:id="rId2"/>
    <p:sldId id="548" r:id="rId3"/>
    <p:sldId id="544" r:id="rId4"/>
    <p:sldId id="543" r:id="rId5"/>
    <p:sldId id="545" r:id="rId6"/>
    <p:sldId id="538" r:id="rId7"/>
    <p:sldId id="540" r:id="rId8"/>
    <p:sldId id="546" r:id="rId9"/>
    <p:sldId id="547" r:id="rId10"/>
    <p:sldId id="537" r:id="rId11"/>
  </p:sldIdLst>
  <p:sldSz cx="9144000" cy="6858000" type="screen4x3"/>
  <p:notesSz cx="7023100" cy="93091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05">
          <p15:clr>
            <a:srgbClr val="A4A3A4"/>
          </p15:clr>
        </p15:guide>
        <p15:guide id="2" orient="horz" pos="4002">
          <p15:clr>
            <a:srgbClr val="A4A3A4"/>
          </p15:clr>
        </p15:guide>
        <p15:guide id="3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32">
          <p15:clr>
            <a:srgbClr val="A4A3A4"/>
          </p15:clr>
        </p15:guide>
        <p15:guide id="2" pos="2212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Herrmann, Cynthia A." initials="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F4F97"/>
    <a:srgbClr val="F6CE86"/>
    <a:srgbClr val="AEF8E5"/>
    <a:srgbClr val="0A8464"/>
    <a:srgbClr val="0DB78A"/>
    <a:srgbClr val="D68F10"/>
    <a:srgbClr val="F1B13D"/>
    <a:srgbClr val="10D6A2"/>
    <a:srgbClr val="2DEFBC"/>
    <a:srgbClr val="11D9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1" autoAdjust="0"/>
    <p:restoredTop sz="96340" autoAdjust="0"/>
  </p:normalViewPr>
  <p:slideViewPr>
    <p:cSldViewPr snapToGrid="0">
      <p:cViewPr varScale="1">
        <p:scale>
          <a:sx n="162" d="100"/>
          <a:sy n="162" d="100"/>
        </p:scale>
        <p:origin x="1740" y="104"/>
      </p:cViewPr>
      <p:guideLst>
        <p:guide orient="horz" pos="905"/>
        <p:guide orient="horz" pos="4002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notesViewPr>
    <p:cSldViewPr snapToObjects="1">
      <p:cViewPr varScale="1">
        <p:scale>
          <a:sx n="165" d="100"/>
          <a:sy n="165" d="100"/>
        </p:scale>
        <p:origin x="-5256" y="-112"/>
      </p:cViewPr>
      <p:guideLst>
        <p:guide orient="horz" pos="2932"/>
        <p:guide pos="221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l">
              <a:defRPr sz="11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132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r">
              <a:defRPr sz="1100"/>
            </a:lvl1pPr>
          </a:lstStyle>
          <a:p>
            <a:fld id="{7A1D2F2F-8618-2143-A89B-2D6D3F007EBC}" type="datetimeFigureOut">
              <a:rPr lang="en-US" smtClean="0">
                <a:latin typeface="Arial"/>
              </a:rPr>
              <a:pPr/>
              <a:t>2/7/2018</a:t>
            </a:fld>
            <a:endParaRPr lang="en-US" dirty="0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l">
              <a:defRPr sz="11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132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r">
              <a:defRPr sz="1100"/>
            </a:lvl1pPr>
          </a:lstStyle>
          <a:p>
            <a:fld id="{CE221CE3-F987-1944-AB66-8BE5522C5EC6}" type="slidenum">
              <a:rPr lang="en-US" smtClean="0">
                <a:latin typeface="Arial"/>
              </a:rPr>
              <a:pPr/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228481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l">
              <a:defRPr sz="11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2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/>
          <a:lstStyle>
            <a:lvl1pPr algn="r">
              <a:defRPr sz="1100">
                <a:latin typeface="Arial"/>
              </a:defRPr>
            </a:lvl1pPr>
          </a:lstStyle>
          <a:p>
            <a:fld id="{D8B0A143-2353-BE4A-A6C4-57C9AE3FBC68}" type="datetimeFigureOut">
              <a:rPr lang="en-US" smtClean="0"/>
              <a:pPr/>
              <a:t>2/7/2018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253" tIns="46627" rIns="93253" bIns="46627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21825"/>
            <a:ext cx="5618480" cy="4189095"/>
          </a:xfrm>
          <a:prstGeom prst="rect">
            <a:avLst/>
          </a:prstGeom>
        </p:spPr>
        <p:txBody>
          <a:bodyPr vert="horz" lIns="93253" tIns="46627" rIns="93253" bIns="46627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l">
              <a:defRPr sz="11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1"/>
            <a:ext cx="3043343" cy="465455"/>
          </a:xfrm>
          <a:prstGeom prst="rect">
            <a:avLst/>
          </a:prstGeom>
        </p:spPr>
        <p:txBody>
          <a:bodyPr vert="horz" lIns="93253" tIns="46627" rIns="93253" bIns="46627" rtlCol="0" anchor="b"/>
          <a:lstStyle>
            <a:lvl1pPr algn="r">
              <a:defRPr sz="1100">
                <a:latin typeface="Arial"/>
              </a:defRPr>
            </a:lvl1pPr>
          </a:lstStyle>
          <a:p>
            <a:fld id="{4CFDF800-FE0E-A944-8AC1-D57C07B352F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76509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FDF800-FE0E-A944-8AC1-D57C07B352FC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-378" y="6316956"/>
            <a:ext cx="9144000" cy="544880"/>
          </a:xfrm>
          <a:prstGeom prst="rect">
            <a:avLst/>
          </a:prstGeom>
          <a:gradFill flip="none" rotWithShape="1">
            <a:gsLst>
              <a:gs pos="0">
                <a:srgbClr val="294861"/>
              </a:gs>
              <a:gs pos="46000">
                <a:schemeClr val="accent1">
                  <a:lumMod val="50000"/>
                </a:schemeClr>
              </a:gs>
              <a:gs pos="100000">
                <a:srgbClr val="4388B8"/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latin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" y="3574553"/>
            <a:ext cx="9143245" cy="2742973"/>
          </a:xfrm>
          <a:prstGeom prst="rect">
            <a:avLst/>
          </a:prstGeom>
        </p:spPr>
      </p:pic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457200" y="565126"/>
            <a:ext cx="8229600" cy="1447576"/>
          </a:xfrm>
        </p:spPr>
        <p:txBody>
          <a:bodyPr anchor="b" anchorCtr="0"/>
          <a:lstStyle>
            <a:lvl1pPr>
              <a:lnSpc>
                <a:spcPts val="3800"/>
              </a:lnSpc>
              <a:defRPr sz="3600" b="1" i="0">
                <a:solidFill>
                  <a:schemeClr val="accent1">
                    <a:lumMod val="75000"/>
                  </a:schemeClr>
                </a:solidFill>
                <a:effectLst/>
                <a:latin typeface="Arial"/>
                <a:cs typeface="Arial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457201" y="2024863"/>
            <a:ext cx="5629274" cy="369888"/>
          </a:xfrm>
        </p:spPr>
        <p:txBody>
          <a:bodyPr>
            <a:noAutofit/>
          </a:bodyPr>
          <a:lstStyle>
            <a:lvl1pPr>
              <a:lnSpc>
                <a:spcPts val="2200"/>
              </a:lnSpc>
              <a:buNone/>
              <a:defRPr sz="2000" b="0">
                <a:latin typeface="Arial"/>
                <a:cs typeface="Arial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4572001" y="3096715"/>
            <a:ext cx="4572000" cy="477838"/>
          </a:xfrm>
        </p:spPr>
        <p:txBody>
          <a:bodyPr rIns="182880" anchor="b" anchorCtr="0">
            <a:noAutofit/>
          </a:bodyPr>
          <a:lstStyle>
            <a:lvl1pPr marL="57150" indent="0" algn="r">
              <a:spcBef>
                <a:spcPts val="0"/>
              </a:spcBef>
              <a:buNone/>
              <a:defRPr sz="1600" b="0"/>
            </a:lvl1pPr>
            <a:lvl2pPr marL="342900" indent="0" algn="r">
              <a:buNone/>
              <a:defRPr sz="1600" b="0"/>
            </a:lvl2pPr>
            <a:lvl3pPr marL="628650" indent="0" algn="r">
              <a:buNone/>
              <a:defRPr sz="1600" b="0"/>
            </a:lvl3pPr>
            <a:lvl4pPr marL="857250" indent="0" algn="r">
              <a:buNone/>
              <a:defRPr sz="1600" b="0"/>
            </a:lvl4pPr>
            <a:lvl5pPr marL="1085850" indent="0" algn="r">
              <a:buNone/>
              <a:defRPr sz="1600" b="0"/>
            </a:lvl5pPr>
          </a:lstStyle>
          <a:p>
            <a:pPr lvl="0"/>
            <a:r>
              <a:rPr lang="en-US" dirty="0"/>
              <a:t>Authors Name</a:t>
            </a:r>
          </a:p>
          <a:p>
            <a:pPr lvl="0"/>
            <a:r>
              <a:rPr lang="en-US" dirty="0"/>
              <a:t>Title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68385" y="6416000"/>
            <a:ext cx="4503614" cy="43550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algn="l" defTabSz="457200" rtl="0" eaLnBrk="1" latinLnBrk="0" hangingPunct="1">
              <a:lnSpc>
                <a:spcPct val="90000"/>
              </a:lnSpc>
              <a:spcAft>
                <a:spcPts val="300"/>
              </a:spcAft>
            </a:pPr>
            <a:r>
              <a:rPr lang="en-US" sz="800" kern="1200" dirty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LLNL-PRES-XXXXXX</a:t>
            </a:r>
          </a:p>
          <a:p>
            <a:pPr marL="0" algn="l" defTabSz="457200" rtl="0" eaLnBrk="1" latinLnBrk="0" hangingPunct="1">
              <a:lnSpc>
                <a:spcPct val="90000"/>
              </a:lnSpc>
              <a:spcAft>
                <a:spcPts val="600"/>
              </a:spcAft>
            </a:pPr>
            <a:r>
              <a:rPr lang="en-US" sz="700" kern="1200" dirty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This work was performed under the auspices of the</a:t>
            </a:r>
            <a:r>
              <a:rPr lang="en-US" sz="700" kern="1200" baseline="0" dirty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 </a:t>
            </a:r>
            <a:r>
              <a:rPr lang="en-US" sz="700" kern="1200" dirty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U.S. Department of Energy by Lawrence Livermore National Laboratory under contract DE-AC52-07NA27344.</a:t>
            </a:r>
            <a:r>
              <a:rPr lang="en-US" sz="700" kern="1200" baseline="0" dirty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 </a:t>
            </a:r>
            <a:r>
              <a:rPr lang="en-US" sz="700" kern="1200" dirty="0">
                <a:solidFill>
                  <a:schemeClr val="bg1"/>
                </a:solidFill>
                <a:effectLst/>
                <a:latin typeface="Arial"/>
                <a:ea typeface="+mn-ea"/>
                <a:cs typeface="Arial"/>
              </a:rPr>
              <a:t>Lawrence Livermore National Security, LLC</a:t>
            </a:r>
          </a:p>
        </p:txBody>
      </p:sp>
      <p:pic>
        <p:nvPicPr>
          <p:cNvPr id="18" name="Picture 17" descr="LLNL_Logo_WHT-LRG.pn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57061" y="6446832"/>
            <a:ext cx="1865206" cy="314676"/>
          </a:xfrm>
          <a:prstGeom prst="rect">
            <a:avLst/>
          </a:prstGeom>
        </p:spPr>
      </p:pic>
      <p:sp>
        <p:nvSpPr>
          <p:cNvPr id="20" name="Rectangle 19"/>
          <p:cNvSpPr/>
          <p:nvPr userDrawn="1"/>
        </p:nvSpPr>
        <p:spPr>
          <a:xfrm>
            <a:off x="0" y="0"/>
            <a:ext cx="9144000" cy="112889"/>
          </a:xfrm>
          <a:prstGeom prst="rect">
            <a:avLst/>
          </a:prstGeom>
          <a:solidFill>
            <a:schemeClr val="accent1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latin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end page">
    <p:bg>
      <p:bgPr>
        <a:solidFill>
          <a:srgbClr val="0F4F9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LNL_Logo_WHT-LRG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1852" y="5437487"/>
            <a:ext cx="3602498" cy="60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189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lIns="0" bIns="0"/>
          <a:lstStyle>
            <a:lvl1pPr eaLnBrk="1" latinLnBrk="0" hangingPunct="1">
              <a:spcBef>
                <a:spcPts val="1800"/>
              </a:spcBef>
              <a:spcAft>
                <a:spcPts val="0"/>
              </a:spcAft>
              <a:defRPr/>
            </a:lvl1pPr>
            <a:lvl2pPr eaLnBrk="1" latinLnBrk="0" hangingPunct="1">
              <a:spcAft>
                <a:spcPts val="0"/>
              </a:spcAft>
              <a:defRPr/>
            </a:lvl2pPr>
            <a:lvl3pPr eaLnBrk="1" latinLnBrk="0" hangingPunct="1">
              <a:spcAft>
                <a:spcPts val="0"/>
              </a:spcAft>
              <a:defRPr/>
            </a:lvl3pPr>
            <a:lvl4pPr eaLnBrk="1" latinLnBrk="0" hangingPunct="1">
              <a:spcAft>
                <a:spcPts val="0"/>
              </a:spcAft>
              <a:defRPr/>
            </a:lvl4pPr>
            <a:lvl5pPr eaLnBrk="1" latinLnBrk="0" hangingPunct="1">
              <a:spcAft>
                <a:spcPts val="0"/>
              </a:spcAft>
              <a:defRPr/>
            </a:lvl5pPr>
          </a:lstStyle>
          <a:p>
            <a:pPr lvl="0" eaLnBrk="1" latinLnBrk="0" hangingPunct="1"/>
            <a:r>
              <a:rPr kumimoji="0" lang="en-US"/>
              <a:t>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  <a:endParaRPr kumimoji="0" lang="en-US" dirty="0"/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457200" y="219507"/>
            <a:ext cx="8229600" cy="1008771"/>
          </a:xfrm>
          <a:prstGeom prst="rect">
            <a:avLst/>
          </a:prstGeom>
          <a:effectLst/>
        </p:spPr>
        <p:txBody>
          <a:bodyPr vert="horz" lIns="0" rIns="45720" rtlCol="0" anchor="ctr" anchorCtr="0">
            <a:no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with side-text-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65826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with side-text-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726214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083121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with side-by-sid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65826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718649" y="1436688"/>
            <a:ext cx="3968496" cy="4881532"/>
          </a:xfrm>
        </p:spPr>
        <p:txBody>
          <a:bodyPr/>
          <a:lstStyle>
            <a:lvl1pPr>
              <a:spcBef>
                <a:spcPts val="1200"/>
              </a:spcBef>
              <a:spcAft>
                <a:spcPts val="600"/>
              </a:spcAft>
              <a:defRPr/>
            </a:lvl1pPr>
            <a:lvl2pPr>
              <a:spcAft>
                <a:spcPts val="600"/>
              </a:spcAft>
              <a:defRPr/>
            </a:lvl2pPr>
            <a:lvl3pPr>
              <a:spcAft>
                <a:spcPts val="600"/>
              </a:spcAft>
              <a:defRPr/>
            </a:lvl3pPr>
            <a:lvl4pPr>
              <a:spcAft>
                <a:spcPts val="600"/>
              </a:spcAft>
              <a:defRPr/>
            </a:lvl4pPr>
            <a:lvl5pPr>
              <a:spcAft>
                <a:spcPts val="600"/>
              </a:spcAft>
              <a:defRPr/>
            </a:lvl5pPr>
          </a:lstStyle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</p:spTree>
    <p:extLst>
      <p:ext uri="{BB962C8B-B14F-4D97-AF65-F5344CB8AC3E}">
        <p14:creationId xmlns:p14="http://schemas.microsoft.com/office/powerpoint/2010/main" val="2294128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Full Imag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34904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0" y="0"/>
            <a:ext cx="9143999" cy="1228907"/>
          </a:xfrm>
          <a:solidFill>
            <a:schemeClr val="bg1"/>
          </a:solidFill>
          <a:effectLst/>
        </p:spPr>
        <p:txBody>
          <a:bodyPr vert="horz" lIns="457200" rIns="45720" rtlCol="0" anchor="ctr" anchorCtr="0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>
            <a:lvl1pPr marL="233363" indent="0" algn="l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3200" b="1" kern="1200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34904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microsoft.com/office/2007/relationships/hdphoto" Target="../media/hdphoto1.wdp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0" y="6355080"/>
            <a:ext cx="9144000" cy="50292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Ins="0" rtlCol="0" anchor="ctr"/>
          <a:lstStyle/>
          <a:p>
            <a:pPr algn="ctr"/>
            <a:endParaRPr lang="en-US" dirty="0">
              <a:latin typeface="Arial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0136"/>
            <a:ext cx="8229600" cy="1005840"/>
          </a:xfrm>
          <a:prstGeom prst="rect">
            <a:avLst/>
          </a:prstGeom>
          <a:effectLst/>
        </p:spPr>
        <p:txBody>
          <a:bodyPr vert="horz" lIns="0" rIns="45720" rtlCol="0" anchor="ctr" anchorCtr="0">
            <a:no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/>
          </a:bodyPr>
          <a:lstStyle/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41524"/>
            <a:ext cx="8229600" cy="490688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 eaLnBrk="1" latinLnBrk="0" hangingPunct="1"/>
            <a:r>
              <a:rPr kumimoji="0" lang="en-US"/>
              <a:t>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  <a:endParaRPr kumimoji="0" lang="en-US" dirty="0"/>
          </a:p>
        </p:txBody>
      </p:sp>
      <p:sp>
        <p:nvSpPr>
          <p:cNvPr id="10" name="Rectangle 9"/>
          <p:cNvSpPr/>
          <p:nvPr/>
        </p:nvSpPr>
        <p:spPr bwMode="invGray">
          <a:xfrm>
            <a:off x="1" y="635508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dirty="0">
              <a:latin typeface="Arial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84953" y="6698646"/>
            <a:ext cx="873871" cy="92333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algn="l"/>
            <a:r>
              <a:rPr lang="en-US" sz="600" dirty="0">
                <a:latin typeface="Arial"/>
                <a:cs typeface="Arial"/>
              </a:rPr>
              <a:t>LLNL-PRES-xxxxxx</a:t>
            </a:r>
          </a:p>
        </p:txBody>
      </p:sp>
      <p:sp>
        <p:nvSpPr>
          <p:cNvPr id="19" name="Slide Number Placeholder 7"/>
          <p:cNvSpPr txBox="1">
            <a:spLocks/>
          </p:cNvSpPr>
          <p:nvPr/>
        </p:nvSpPr>
        <p:spPr>
          <a:xfrm>
            <a:off x="8826123" y="6403252"/>
            <a:ext cx="317877" cy="454747"/>
          </a:xfrm>
          <a:prstGeom prst="rect">
            <a:avLst/>
          </a:prstGeom>
        </p:spPr>
        <p:txBody>
          <a:bodyPr rIns="45720" anchor="ctr" anchorCtr="0"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D690BD-BADF-4FBD-97E7-557E707EBBB2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-6059" y="1267155"/>
            <a:ext cx="9150059" cy="0"/>
          </a:xfrm>
          <a:prstGeom prst="line">
            <a:avLst/>
          </a:prstGeom>
          <a:ln w="38100" cmpd="sng"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NNSA_trans.png"/>
          <p:cNvPicPr>
            <a:picLocks noChangeAspect="1"/>
          </p:cNvPicPr>
          <p:nvPr/>
        </p:nvPicPr>
        <p:blipFill>
          <a:blip r:embed="rId12">
            <a:alphaModFix/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saturation sat="8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5268" y="6449398"/>
            <a:ext cx="1012806" cy="390396"/>
          </a:xfrm>
          <a:prstGeom prst="rect">
            <a:avLst/>
          </a:prstGeom>
        </p:spPr>
      </p:pic>
      <p:pic>
        <p:nvPicPr>
          <p:cNvPr id="17" name="Picture 16" descr="lab_icon_text_no_background_rgb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28" y="6496327"/>
            <a:ext cx="2731791" cy="27864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5" r:id="rId4"/>
    <p:sldLayoutId id="2147483722" r:id="rId5"/>
    <p:sldLayoutId id="2147483721" r:id="rId6"/>
    <p:sldLayoutId id="2147483717" r:id="rId7"/>
    <p:sldLayoutId id="2147483718" r:id="rId8"/>
    <p:sldLayoutId id="2147483719" r:id="rId9"/>
    <p:sldLayoutId id="2147483723" r:id="rId10"/>
  </p:sldLayoutIdLst>
  <p:hf hdr="0" ftr="0" dt="0"/>
  <p:txStyles>
    <p:titleStyle>
      <a:lvl1pPr algn="l" rtl="0" eaLnBrk="1" latinLnBrk="0" hangingPunct="1">
        <a:lnSpc>
          <a:spcPct val="90000"/>
        </a:lnSpc>
        <a:spcBef>
          <a:spcPct val="0"/>
        </a:spcBef>
        <a:buNone/>
        <a:defRPr kumimoji="0" sz="3200" b="1" kern="1200">
          <a:solidFill>
            <a:schemeClr val="accent1">
              <a:lumMod val="75000"/>
            </a:schemeClr>
          </a:solidFill>
          <a:effectLst/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285750" indent="-228600" algn="l" rtl="0" eaLnBrk="1" latinLnBrk="0" hangingPunct="1">
        <a:spcBef>
          <a:spcPts val="1800"/>
        </a:spcBef>
        <a:spcAft>
          <a:spcPts val="0"/>
        </a:spcAft>
        <a:buClr>
          <a:schemeClr val="accent1">
            <a:lumMod val="75000"/>
          </a:schemeClr>
        </a:buClr>
        <a:buSzPct val="90000"/>
        <a:buFont typeface="Wingdings" charset="2"/>
        <a:buChar char="§"/>
        <a:tabLst/>
        <a:defRPr kumimoji="0" sz="2400" b="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628650" indent="-285750" algn="l" rtl="0" eaLnBrk="1" latinLnBrk="0" hangingPunct="1">
        <a:spcBef>
          <a:spcPts val="0"/>
        </a:spcBef>
        <a:spcAft>
          <a:spcPts val="0"/>
        </a:spcAft>
        <a:buClrTx/>
        <a:buSzPct val="90000"/>
        <a:buFont typeface="Calibri" panose="020F0502020204030204" pitchFamily="34" charset="0"/>
        <a:buChar char="—"/>
        <a:defRPr kumimoji="0" sz="20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800100" indent="-171450" algn="l" rtl="0" eaLnBrk="1" latinLnBrk="0" hangingPunct="1">
        <a:spcBef>
          <a:spcPts val="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defRPr kumimoji="0" sz="18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1028700" indent="-171450" algn="l" rtl="0" eaLnBrk="1" latinLnBrk="0" hangingPunct="1">
        <a:spcBef>
          <a:spcPts val="0"/>
        </a:spcBef>
        <a:spcAft>
          <a:spcPts val="0"/>
        </a:spcAft>
        <a:buClrTx/>
        <a:buSzPct val="100000"/>
        <a:buFont typeface="Lucida Grande"/>
        <a:buChar char="–"/>
        <a:defRPr kumimoji="0" sz="16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1257300" indent="-171450" algn="l" rtl="0" eaLnBrk="1" latinLnBrk="0" hangingPunct="1">
        <a:spcBef>
          <a:spcPts val="0"/>
        </a:spcBef>
        <a:spcAft>
          <a:spcPts val="0"/>
        </a:spcAft>
        <a:buClrTx/>
        <a:buFont typeface="Arial"/>
        <a:buChar char="•"/>
        <a:tabLst>
          <a:tab pos="1200150" algn="l"/>
        </a:tabLst>
        <a:defRPr kumimoji="0" lang="en-US" sz="1600" kern="1200" smtClean="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Energy Tuning Assembly Scope and Design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58738" indent="-1588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Current Shot Date: 7/23/17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/>
            <a:r>
              <a:rPr lang="en-US" dirty="0"/>
              <a:t>Carlos Esquivel</a:t>
            </a:r>
          </a:p>
          <a:p>
            <a:pPr lvl="0"/>
            <a:r>
              <a:rPr lang="en-US" dirty="0"/>
              <a:t>Mechanical Engineer</a:t>
            </a:r>
          </a:p>
        </p:txBody>
      </p:sp>
      <p:sp>
        <p:nvSpPr>
          <p:cNvPr id="9" name="Text Placeholder 10"/>
          <p:cNvSpPr txBox="1">
            <a:spLocks/>
          </p:cNvSpPr>
          <p:nvPr/>
        </p:nvSpPr>
        <p:spPr>
          <a:xfrm>
            <a:off x="513933" y="3640568"/>
            <a:ext cx="3256678" cy="397500"/>
          </a:xfrm>
          <a:prstGeom prst="rect">
            <a:avLst/>
          </a:prstGeom>
        </p:spPr>
        <p:txBody>
          <a:bodyPr vert="horz" lIns="0" tIns="91440" rIns="0" rtlCol="0" anchor="ctr" anchorCtr="0">
            <a:noAutofit/>
          </a:bodyPr>
          <a:lstStyle/>
          <a:p>
            <a:pPr lvl="0">
              <a:lnSpc>
                <a:spcPct val="80000"/>
              </a:lnSpc>
            </a:pPr>
            <a:r>
              <a:rPr lang="en-US" sz="1600" dirty="0">
                <a:cs typeface="Lucida Handwriting"/>
              </a:rPr>
              <a:t>January 31, 2018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0F95471-2652-4BE1-8170-9FD83BA41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ETA Overview: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D0DC08-B3BB-4032-BF75-19045B64CA3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BFBFC"/>
              </a:clrFrom>
              <a:clrTo>
                <a:srgbClr val="FBFBFC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131512" y="1985064"/>
            <a:ext cx="2723371" cy="332721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E77B1A0-7BD9-457C-8E3F-523E5ADDEBB0}"/>
              </a:ext>
            </a:extLst>
          </p:cNvPr>
          <p:cNvSpPr/>
          <p:nvPr/>
        </p:nvSpPr>
        <p:spPr bwMode="auto">
          <a:xfrm>
            <a:off x="3704321" y="1321561"/>
            <a:ext cx="2009010" cy="4398464"/>
          </a:xfrm>
          <a:prstGeom prst="rect">
            <a:avLst/>
          </a:prstGeom>
          <a:gradFill>
            <a:gsLst>
              <a:gs pos="33000">
                <a:schemeClr val="accent1">
                  <a:lumMod val="5000"/>
                  <a:lumOff val="95000"/>
                  <a:alpha val="83000"/>
                </a:schemeClr>
              </a:gs>
              <a:gs pos="85841">
                <a:schemeClr val="bg1">
                  <a:lumMod val="0"/>
                  <a:lumOff val="100000"/>
                </a:schemeClr>
              </a:gs>
              <a:gs pos="0">
                <a:schemeClr val="bg1">
                  <a:alpha val="15000"/>
                </a:schemeClr>
              </a:gs>
            </a:gsLst>
            <a:lin ang="10800000" scaled="0"/>
          </a:gra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b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</a:pP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A2BB9B7-CB44-445C-832B-181B948D9A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41524"/>
            <a:ext cx="4432201" cy="4906889"/>
          </a:xfrm>
        </p:spPr>
        <p:txBody>
          <a:bodyPr/>
          <a:lstStyle/>
          <a:p>
            <a:r>
              <a:rPr lang="en-US" dirty="0"/>
              <a:t>ETA (Energy Tuning Assembly) contains a payload of HEU (Highly Enriched Uranium) along with other ride-along materials</a:t>
            </a:r>
          </a:p>
          <a:p>
            <a:r>
              <a:rPr lang="en-US" dirty="0"/>
              <a:t>The payload is contained within a removable drawer</a:t>
            </a:r>
          </a:p>
          <a:p>
            <a:r>
              <a:rPr lang="en-US" dirty="0"/>
              <a:t>The snout is </a:t>
            </a:r>
            <a:r>
              <a:rPr lang="en-US" i="1" dirty="0"/>
              <a:t>tentatively</a:t>
            </a:r>
            <a:r>
              <a:rPr lang="en-US" dirty="0"/>
              <a:t> set at a SOD of 15cm from the front face.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F6FBD6F-16A9-48F4-A6A4-6D96C663A79E}"/>
              </a:ext>
            </a:extLst>
          </p:cNvPr>
          <p:cNvCxnSpPr>
            <a:cxnSpLocks/>
          </p:cNvCxnSpPr>
          <p:nvPr/>
        </p:nvCxnSpPr>
        <p:spPr>
          <a:xfrm>
            <a:off x="5309089" y="3444696"/>
            <a:ext cx="938657" cy="0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FCD3056-842D-4649-B1A7-5260103C0964}"/>
              </a:ext>
            </a:extLst>
          </p:cNvPr>
          <p:cNvSpPr txBox="1"/>
          <p:nvPr/>
        </p:nvSpPr>
        <p:spPr>
          <a:xfrm>
            <a:off x="5471521" y="3134027"/>
            <a:ext cx="781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15cm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82B9E2-4539-4D4B-A16C-AACBD67ED963}"/>
              </a:ext>
            </a:extLst>
          </p:cNvPr>
          <p:cNvSpPr txBox="1"/>
          <p:nvPr/>
        </p:nvSpPr>
        <p:spPr>
          <a:xfrm>
            <a:off x="7328015" y="3244335"/>
            <a:ext cx="7819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ETA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33DBD41-1DA1-4A0A-9805-5208B1F3E935}"/>
              </a:ext>
            </a:extLst>
          </p:cNvPr>
          <p:cNvPicPr/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57682" y="1676740"/>
            <a:ext cx="2917190" cy="360807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D2CD669-3BFF-4691-8F60-0FC0DC88B8F3}"/>
              </a:ext>
            </a:extLst>
          </p:cNvPr>
          <p:cNvSpPr/>
          <p:nvPr/>
        </p:nvSpPr>
        <p:spPr>
          <a:xfrm>
            <a:off x="5396096" y="5086649"/>
            <a:ext cx="16144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SAA12-101128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342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0F95471-2652-4BE1-8170-9FD83BA41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ETA Overview: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E77B1A0-7BD9-457C-8E3F-523E5ADDEBB0}"/>
              </a:ext>
            </a:extLst>
          </p:cNvPr>
          <p:cNvSpPr/>
          <p:nvPr/>
        </p:nvSpPr>
        <p:spPr bwMode="auto">
          <a:xfrm>
            <a:off x="3704321" y="1321561"/>
            <a:ext cx="2009010" cy="4398464"/>
          </a:xfrm>
          <a:prstGeom prst="rect">
            <a:avLst/>
          </a:prstGeom>
          <a:gradFill>
            <a:gsLst>
              <a:gs pos="33000">
                <a:schemeClr val="accent1">
                  <a:lumMod val="5000"/>
                  <a:lumOff val="95000"/>
                  <a:alpha val="83000"/>
                </a:schemeClr>
              </a:gs>
              <a:gs pos="85841">
                <a:schemeClr val="bg1">
                  <a:lumMod val="0"/>
                  <a:lumOff val="100000"/>
                </a:schemeClr>
              </a:gs>
              <a:gs pos="0">
                <a:schemeClr val="bg1">
                  <a:alpha val="15000"/>
                </a:schemeClr>
              </a:gs>
            </a:gsLst>
            <a:lin ang="10800000" scaled="0"/>
          </a:gradFill>
          <a:ln>
            <a:noFill/>
            <a:headEnd/>
            <a:tailEnd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b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</a:pP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A2BB9B7-CB44-445C-832B-181B948D9A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41524"/>
            <a:ext cx="4114800" cy="4906889"/>
          </a:xfrm>
        </p:spPr>
        <p:txBody>
          <a:bodyPr/>
          <a:lstStyle/>
          <a:p>
            <a:r>
              <a:rPr lang="en-US" dirty="0"/>
              <a:t>The internal ETA components include: Cast Bismuth, Tungsten, Praseodymium, Silicon, and Boron Carbide</a:t>
            </a:r>
          </a:p>
          <a:p>
            <a:r>
              <a:rPr lang="en-US" dirty="0"/>
              <a:t>Estimated weight of assembly is approx. 71 kg</a:t>
            </a:r>
          </a:p>
          <a:p>
            <a:r>
              <a:rPr lang="en-US" dirty="0"/>
              <a:t>Snout will be installed on TANDM 90-124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E9C4C89-9ECE-4A11-A227-EE197A254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3639" y="1752637"/>
            <a:ext cx="3365619" cy="3783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7882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0F95471-2652-4BE1-8170-9FD83BA41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19507"/>
            <a:ext cx="8229600" cy="1008771"/>
          </a:xfrm>
        </p:spPr>
        <p:txBody>
          <a:bodyPr/>
          <a:lstStyle/>
          <a:p>
            <a:r>
              <a:rPr lang="en-US" dirty="0"/>
              <a:t>Current Design Scope: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A2BB9B7-CB44-445C-832B-181B948D9A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01065"/>
            <a:ext cx="5426241" cy="4906889"/>
          </a:xfrm>
        </p:spPr>
        <p:txBody>
          <a:bodyPr/>
          <a:lstStyle/>
          <a:p>
            <a:r>
              <a:rPr lang="en-US" dirty="0"/>
              <a:t>Due to the type of materials carried inside the snout, the casing needs to be hermetically sealed. Current casing design is not hermetic.</a:t>
            </a:r>
          </a:p>
          <a:p>
            <a:r>
              <a:rPr lang="en-US" dirty="0"/>
              <a:t>The weight of the snout (71kg or 156 lbf) will require the use of a lifting device. Lift features need to be added to the case design.</a:t>
            </a:r>
          </a:p>
          <a:p>
            <a:pPr marL="57150" indent="0">
              <a:buNone/>
            </a:pPr>
            <a:endParaRPr lang="en-US" dirty="0"/>
          </a:p>
          <a:p>
            <a:pPr marL="57150" indent="0">
              <a:buNone/>
            </a:pPr>
            <a:endParaRPr lang="en-US" dirty="0"/>
          </a:p>
        </p:txBody>
      </p:sp>
      <p:pic>
        <p:nvPicPr>
          <p:cNvPr id="13" name="Content Placeholder 5" descr="A close up of a device&#10;&#10;Description generated with very high confidence">
            <a:extLst>
              <a:ext uri="{FF2B5EF4-FFF2-40B4-BE49-F238E27FC236}">
                <a16:creationId xmlns:a16="http://schemas.microsoft.com/office/drawing/2014/main" id="{61556FD7-F047-439B-A028-8454E6752D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BFBFB"/>
              </a:clrFrom>
              <a:clrTo>
                <a:srgbClr val="FBFB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09" t="21696" r="9606" b="23737"/>
          <a:stretch/>
        </p:blipFill>
        <p:spPr>
          <a:xfrm>
            <a:off x="4572000" y="3592003"/>
            <a:ext cx="4349416" cy="238220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19E33FE-7B45-402E-A343-30FEDD394713}"/>
              </a:ext>
            </a:extLst>
          </p:cNvPr>
          <p:cNvSpPr txBox="1"/>
          <p:nvPr/>
        </p:nvSpPr>
        <p:spPr>
          <a:xfrm>
            <a:off x="6852766" y="5079150"/>
            <a:ext cx="20145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ETA Snout shown on TANDM Airbox</a:t>
            </a:r>
          </a:p>
        </p:txBody>
      </p:sp>
    </p:spTree>
    <p:extLst>
      <p:ext uri="{BB962C8B-B14F-4D97-AF65-F5344CB8AC3E}">
        <p14:creationId xmlns:p14="http://schemas.microsoft.com/office/powerpoint/2010/main" val="1867117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0F95471-2652-4BE1-8170-9FD83BA41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19507"/>
            <a:ext cx="8229600" cy="1008771"/>
          </a:xfrm>
        </p:spPr>
        <p:txBody>
          <a:bodyPr/>
          <a:lstStyle/>
          <a:p>
            <a:r>
              <a:rPr lang="en-US" dirty="0"/>
              <a:t>Other thoughts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A2BB9B7-CB44-445C-832B-181B948D9A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01065"/>
            <a:ext cx="7934241" cy="4906889"/>
          </a:xfrm>
        </p:spPr>
        <p:txBody>
          <a:bodyPr/>
          <a:lstStyle/>
          <a:p>
            <a:r>
              <a:rPr lang="en-US" dirty="0"/>
              <a:t>Are there requirements for assembling rad materials?</a:t>
            </a:r>
          </a:p>
          <a:p>
            <a:pPr lvl="1"/>
            <a:r>
              <a:rPr lang="en-US" dirty="0"/>
              <a:t>This (</a:t>
            </a:r>
            <a:r>
              <a:rPr lang="en-US" dirty="0" err="1"/>
              <a:t>ridealong</a:t>
            </a:r>
            <a:r>
              <a:rPr lang="en-US" dirty="0"/>
              <a:t>) version will be free-released from LBL prior to build. Therefore, we can handle it in B391.</a:t>
            </a:r>
          </a:p>
          <a:p>
            <a:pPr lvl="1"/>
            <a:r>
              <a:rPr lang="en-US" dirty="0"/>
              <a:t>The physics payload (HEU Toad) movement must be coordinated with LLNL Materials Management.</a:t>
            </a:r>
          </a:p>
          <a:p>
            <a:r>
              <a:rPr lang="en-US" dirty="0"/>
              <a:t>Retroreflectors are hidden by snout, we may need a new retro design or position them on snout</a:t>
            </a:r>
          </a:p>
          <a:p>
            <a:endParaRPr lang="en-US" dirty="0"/>
          </a:p>
          <a:p>
            <a:r>
              <a:rPr lang="en-US" dirty="0"/>
              <a:t>Others?...	</a:t>
            </a:r>
          </a:p>
          <a:p>
            <a:pPr marL="571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167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199" y="219507"/>
            <a:ext cx="8530683" cy="1008771"/>
          </a:xfrm>
        </p:spPr>
        <p:txBody>
          <a:bodyPr/>
          <a:lstStyle/>
          <a:p>
            <a:r>
              <a:rPr lang="en-US" dirty="0"/>
              <a:t>Materials used in ETA Assembly</a:t>
            </a:r>
            <a:endParaRPr lang="en-US" sz="2400" b="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DAE2AA-2E61-4349-BE4C-7C98054C12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20"/>
          <a:stretch/>
        </p:blipFill>
        <p:spPr>
          <a:xfrm>
            <a:off x="835441" y="1537014"/>
            <a:ext cx="7473117" cy="4487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8048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Exploded View of ETA Assembly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675971-70E1-4C73-B167-3590B0D5CC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1870" y="1548471"/>
            <a:ext cx="6450067" cy="47163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18E3BF-F3B7-495E-A58D-801E3932C8E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BFBFC"/>
              </a:clrFrom>
              <a:clrTo>
                <a:srgbClr val="FBFBFC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3462" y="1824912"/>
            <a:ext cx="3003636" cy="24472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DFD2B5-6689-48BB-A84A-021D1A469981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BFBFC"/>
              </a:clrFrom>
              <a:clrTo>
                <a:srgbClr val="FBFBFC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3462" y="1502417"/>
            <a:ext cx="1137825" cy="114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30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Bismuth Parts SODs, and mass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7F92A6-E9B0-466A-9E25-52AFBCA401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2873" y="1918254"/>
            <a:ext cx="4402056" cy="441246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866D888C-01EC-4F27-876E-BB474E1D9FFD}"/>
              </a:ext>
            </a:extLst>
          </p:cNvPr>
          <p:cNvSpPr/>
          <p:nvPr/>
        </p:nvSpPr>
        <p:spPr bwMode="auto">
          <a:xfrm>
            <a:off x="287001" y="4014358"/>
            <a:ext cx="266978" cy="25362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65000"/>
                  <a:tint val="66000"/>
                  <a:satMod val="160000"/>
                </a:schemeClr>
              </a:gs>
              <a:gs pos="50000">
                <a:schemeClr val="bg1">
                  <a:lumMod val="65000"/>
                  <a:tint val="44500"/>
                  <a:satMod val="160000"/>
                </a:schemeClr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solidFill>
              <a:schemeClr val="accent1">
                <a:lumMod val="75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b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</a:pP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9C2777-729C-4046-A57E-E5F175018CE7}"/>
              </a:ext>
            </a:extLst>
          </p:cNvPr>
          <p:cNvSpPr txBox="1"/>
          <p:nvPr/>
        </p:nvSpPr>
        <p:spPr>
          <a:xfrm>
            <a:off x="62458" y="4264866"/>
            <a:ext cx="71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TCC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3D8EF10-19B9-4CE2-AB55-CE234C86CCF0}"/>
              </a:ext>
            </a:extLst>
          </p:cNvPr>
          <p:cNvCxnSpPr/>
          <p:nvPr/>
        </p:nvCxnSpPr>
        <p:spPr>
          <a:xfrm>
            <a:off x="553979" y="4124486"/>
            <a:ext cx="2476222" cy="0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9C7F0D4-09AE-4C51-A9CB-D31225562FCF}"/>
              </a:ext>
            </a:extLst>
          </p:cNvPr>
          <p:cNvSpPr txBox="1"/>
          <p:nvPr/>
        </p:nvSpPr>
        <p:spPr>
          <a:xfrm>
            <a:off x="1154681" y="3755153"/>
            <a:ext cx="1181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~150mm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DC5269D-8FCB-484E-9842-4DE856ED52E0}"/>
              </a:ext>
            </a:extLst>
          </p:cNvPr>
          <p:cNvCxnSpPr>
            <a:cxnSpLocks/>
          </p:cNvCxnSpPr>
          <p:nvPr/>
        </p:nvCxnSpPr>
        <p:spPr>
          <a:xfrm>
            <a:off x="3030201" y="3911683"/>
            <a:ext cx="687469" cy="0"/>
          </a:xfrm>
          <a:prstGeom prst="straightConnector1">
            <a:avLst/>
          </a:prstGeom>
          <a:ln w="28575" cmpd="sng">
            <a:solidFill>
              <a:srgbClr val="FF0000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B04C043-809F-4B45-9D3F-FC5F3643893E}"/>
              </a:ext>
            </a:extLst>
          </p:cNvPr>
          <p:cNvSpPr txBox="1"/>
          <p:nvPr/>
        </p:nvSpPr>
        <p:spPr>
          <a:xfrm>
            <a:off x="3027093" y="3993680"/>
            <a:ext cx="687458" cy="26161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0000"/>
                </a:solidFill>
              </a:rPr>
              <a:t>50.2mm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FA6258E-97F7-4203-8156-93EB7806EAC3}"/>
              </a:ext>
            </a:extLst>
          </p:cNvPr>
          <p:cNvCxnSpPr/>
          <p:nvPr/>
        </p:nvCxnSpPr>
        <p:spPr>
          <a:xfrm>
            <a:off x="3030201" y="1975638"/>
            <a:ext cx="0" cy="4178207"/>
          </a:xfrm>
          <a:prstGeom prst="line">
            <a:avLst/>
          </a:prstGeom>
          <a:ln w="12700" cmpd="sng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D311461-231E-46C4-AB92-69AB8700B3B3}"/>
              </a:ext>
            </a:extLst>
          </p:cNvPr>
          <p:cNvCxnSpPr>
            <a:cxnSpLocks/>
          </p:cNvCxnSpPr>
          <p:nvPr/>
        </p:nvCxnSpPr>
        <p:spPr>
          <a:xfrm>
            <a:off x="3030200" y="3470057"/>
            <a:ext cx="1308194" cy="0"/>
          </a:xfrm>
          <a:prstGeom prst="straightConnector1">
            <a:avLst/>
          </a:prstGeom>
          <a:ln w="28575" cmpd="sng">
            <a:solidFill>
              <a:srgbClr val="FF0000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5BF2CF24-D541-4FF7-931B-899DE16C8299}"/>
              </a:ext>
            </a:extLst>
          </p:cNvPr>
          <p:cNvSpPr txBox="1"/>
          <p:nvPr/>
        </p:nvSpPr>
        <p:spPr>
          <a:xfrm>
            <a:off x="3331432" y="3115266"/>
            <a:ext cx="687458" cy="26161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0000"/>
                </a:solidFill>
              </a:rPr>
              <a:t>95.6mm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2421FAC-93DD-4D86-A82A-C7EE07C62F1A}"/>
              </a:ext>
            </a:extLst>
          </p:cNvPr>
          <p:cNvCxnSpPr>
            <a:cxnSpLocks/>
          </p:cNvCxnSpPr>
          <p:nvPr/>
        </p:nvCxnSpPr>
        <p:spPr>
          <a:xfrm>
            <a:off x="3030200" y="2641312"/>
            <a:ext cx="1968965" cy="0"/>
          </a:xfrm>
          <a:prstGeom prst="straightConnector1">
            <a:avLst/>
          </a:prstGeom>
          <a:ln w="28575" cmpd="sng">
            <a:solidFill>
              <a:srgbClr val="FF0000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F616C10-8EB6-4E57-9E4A-E3667EFB80AC}"/>
              </a:ext>
            </a:extLst>
          </p:cNvPr>
          <p:cNvSpPr txBox="1"/>
          <p:nvPr/>
        </p:nvSpPr>
        <p:spPr>
          <a:xfrm>
            <a:off x="3626251" y="2337895"/>
            <a:ext cx="837643" cy="26161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0000"/>
                </a:solidFill>
              </a:rPr>
              <a:t>144.2mm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D197392-08A0-46D1-9CDB-FDCAC3A47EAF}"/>
              </a:ext>
            </a:extLst>
          </p:cNvPr>
          <p:cNvSpPr txBox="1"/>
          <p:nvPr/>
        </p:nvSpPr>
        <p:spPr>
          <a:xfrm>
            <a:off x="3662199" y="4859590"/>
            <a:ext cx="687458" cy="261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/>
              <a:t>14.3kg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EA2E57A-C108-4C51-8454-5377B9F3C623}"/>
              </a:ext>
            </a:extLst>
          </p:cNvPr>
          <p:cNvSpPr txBox="1"/>
          <p:nvPr/>
        </p:nvSpPr>
        <p:spPr>
          <a:xfrm>
            <a:off x="4371027" y="4522879"/>
            <a:ext cx="650677" cy="261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/>
              <a:t>24.7kg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F26CED4-1F2C-43FA-8EBB-9612869A58CC}"/>
              </a:ext>
            </a:extLst>
          </p:cNvPr>
          <p:cNvSpPr txBox="1"/>
          <p:nvPr/>
        </p:nvSpPr>
        <p:spPr>
          <a:xfrm>
            <a:off x="3762312" y="4501580"/>
            <a:ext cx="487233" cy="261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/>
              <a:t>Bi_1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9DC74B3-1133-4E51-9F0D-C7EB94B22603}"/>
              </a:ext>
            </a:extLst>
          </p:cNvPr>
          <p:cNvSpPr txBox="1"/>
          <p:nvPr/>
        </p:nvSpPr>
        <p:spPr>
          <a:xfrm>
            <a:off x="4420284" y="4130951"/>
            <a:ext cx="487233" cy="26161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/>
              <a:t>Bi_2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E7AFFFA-8184-4F5E-8FBA-C21333E8536A}"/>
              </a:ext>
            </a:extLst>
          </p:cNvPr>
          <p:cNvCxnSpPr>
            <a:cxnSpLocks/>
            <a:stCxn id="40" idx="2"/>
          </p:cNvCxnSpPr>
          <p:nvPr/>
        </p:nvCxnSpPr>
        <p:spPr>
          <a:xfrm>
            <a:off x="4820120" y="2028011"/>
            <a:ext cx="282628" cy="578874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B8F39213-1FF9-4865-9F19-E9663F61392E}"/>
              </a:ext>
            </a:extLst>
          </p:cNvPr>
          <p:cNvCxnSpPr>
            <a:cxnSpLocks/>
          </p:cNvCxnSpPr>
          <p:nvPr/>
        </p:nvCxnSpPr>
        <p:spPr>
          <a:xfrm flipH="1">
            <a:off x="5102228" y="2016499"/>
            <a:ext cx="715097" cy="1460034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787F5976-3774-4E2C-AC7E-ACFA52C094F3}"/>
              </a:ext>
            </a:extLst>
          </p:cNvPr>
          <p:cNvSpPr txBox="1"/>
          <p:nvPr/>
        </p:nvSpPr>
        <p:spPr>
          <a:xfrm>
            <a:off x="6928076" y="4071490"/>
            <a:ext cx="19457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Bismuth Mass = 48.1kg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556AEBB-D69B-4D97-87A7-6AF5249EAD5B}"/>
              </a:ext>
            </a:extLst>
          </p:cNvPr>
          <p:cNvSpPr txBox="1"/>
          <p:nvPr/>
        </p:nvSpPr>
        <p:spPr>
          <a:xfrm>
            <a:off x="4422327" y="1597124"/>
            <a:ext cx="795585" cy="4308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/>
              <a:t>Bi_3_a,</a:t>
            </a:r>
          </a:p>
          <a:p>
            <a:r>
              <a:rPr lang="en-US" sz="1100" dirty="0"/>
              <a:t>3.43kg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570A199-FABA-4910-868C-90448EA647D2}"/>
              </a:ext>
            </a:extLst>
          </p:cNvPr>
          <p:cNvSpPr txBox="1"/>
          <p:nvPr/>
        </p:nvSpPr>
        <p:spPr>
          <a:xfrm>
            <a:off x="5643628" y="1597124"/>
            <a:ext cx="795585" cy="4308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/>
              <a:t>Bi_3_b, 1.63kg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C28F21FF-100E-4175-96C5-3F9DFD56D7EC}"/>
              </a:ext>
            </a:extLst>
          </p:cNvPr>
          <p:cNvCxnSpPr>
            <a:cxnSpLocks/>
          </p:cNvCxnSpPr>
          <p:nvPr/>
        </p:nvCxnSpPr>
        <p:spPr>
          <a:xfrm flipH="1" flipV="1">
            <a:off x="5217912" y="5546470"/>
            <a:ext cx="177313" cy="364872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C2793BCB-0F96-47E1-A274-7329C9AEEFF8}"/>
              </a:ext>
            </a:extLst>
          </p:cNvPr>
          <p:cNvSpPr txBox="1"/>
          <p:nvPr/>
        </p:nvSpPr>
        <p:spPr>
          <a:xfrm>
            <a:off x="5395225" y="5911342"/>
            <a:ext cx="795585" cy="4308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/>
              <a:t>Bi_4_a,</a:t>
            </a:r>
          </a:p>
          <a:p>
            <a:r>
              <a:rPr lang="en-US" sz="1100" dirty="0"/>
              <a:t>2.47kg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E19776A-4CFB-45B6-8CD9-BBFE395C2467}"/>
              </a:ext>
            </a:extLst>
          </p:cNvPr>
          <p:cNvSpPr txBox="1"/>
          <p:nvPr/>
        </p:nvSpPr>
        <p:spPr>
          <a:xfrm>
            <a:off x="6315228" y="5911342"/>
            <a:ext cx="795585" cy="4308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/>
              <a:t>Bi_4_b,</a:t>
            </a:r>
          </a:p>
          <a:p>
            <a:r>
              <a:rPr lang="en-US" sz="1100" dirty="0"/>
              <a:t>1.58kg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3A79595A-3659-49EB-BD3A-87CB7599CF3D}"/>
              </a:ext>
            </a:extLst>
          </p:cNvPr>
          <p:cNvCxnSpPr>
            <a:cxnSpLocks/>
          </p:cNvCxnSpPr>
          <p:nvPr/>
        </p:nvCxnSpPr>
        <p:spPr>
          <a:xfrm flipH="1" flipV="1">
            <a:off x="5217912" y="4859590"/>
            <a:ext cx="1097316" cy="1079003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1E0440E-C385-4AC6-9E91-518D2CD655A6}"/>
              </a:ext>
            </a:extLst>
          </p:cNvPr>
          <p:cNvCxnSpPr>
            <a:cxnSpLocks/>
          </p:cNvCxnSpPr>
          <p:nvPr/>
        </p:nvCxnSpPr>
        <p:spPr>
          <a:xfrm>
            <a:off x="3027093" y="5665951"/>
            <a:ext cx="2159639" cy="0"/>
          </a:xfrm>
          <a:prstGeom prst="straightConnector1">
            <a:avLst/>
          </a:prstGeom>
          <a:ln w="28575" cmpd="sng">
            <a:solidFill>
              <a:srgbClr val="FF0000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DF084EF0-50F2-4429-AFF0-65D40DABAF50}"/>
              </a:ext>
            </a:extLst>
          </p:cNvPr>
          <p:cNvSpPr txBox="1"/>
          <p:nvPr/>
        </p:nvSpPr>
        <p:spPr>
          <a:xfrm>
            <a:off x="3769902" y="5346186"/>
            <a:ext cx="837643" cy="26161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0000"/>
                </a:solidFill>
              </a:rPr>
              <a:t>158.5mm</a:t>
            </a:r>
          </a:p>
        </p:txBody>
      </p:sp>
    </p:spTree>
    <p:extLst>
      <p:ext uri="{BB962C8B-B14F-4D97-AF65-F5344CB8AC3E}">
        <p14:creationId xmlns:p14="http://schemas.microsoft.com/office/powerpoint/2010/main" val="3492008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HEU and Praseodymium Parts SODs, and mass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A7F92A6-E9B0-466A-9E25-52AFBCA401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2873" y="1918254"/>
            <a:ext cx="4402056" cy="4412463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866D888C-01EC-4F27-876E-BB474E1D9FFD}"/>
              </a:ext>
            </a:extLst>
          </p:cNvPr>
          <p:cNvSpPr/>
          <p:nvPr/>
        </p:nvSpPr>
        <p:spPr bwMode="auto">
          <a:xfrm>
            <a:off x="287001" y="4014358"/>
            <a:ext cx="266978" cy="253629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65000"/>
                  <a:tint val="66000"/>
                  <a:satMod val="160000"/>
                </a:schemeClr>
              </a:gs>
              <a:gs pos="50000">
                <a:schemeClr val="bg1">
                  <a:lumMod val="65000"/>
                  <a:tint val="44500"/>
                  <a:satMod val="160000"/>
                </a:schemeClr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16200000" scaled="1"/>
            <a:tileRect/>
          </a:gradFill>
          <a:ln>
            <a:solidFill>
              <a:schemeClr val="accent1">
                <a:lumMod val="75000"/>
              </a:schemeClr>
            </a:solidFill>
            <a:headEnd/>
            <a:tailEnd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b">
            <a:prstTxWarp prst="textNoShape">
              <a:avLst/>
            </a:prstTxWarp>
          </a:bodyPr>
          <a:lstStyle/>
          <a:p>
            <a:pPr algn="ctr">
              <a:spcBef>
                <a:spcPct val="0"/>
              </a:spcBef>
            </a:pP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9C2777-729C-4046-A57E-E5F175018CE7}"/>
              </a:ext>
            </a:extLst>
          </p:cNvPr>
          <p:cNvSpPr txBox="1"/>
          <p:nvPr/>
        </p:nvSpPr>
        <p:spPr>
          <a:xfrm>
            <a:off x="62458" y="4264866"/>
            <a:ext cx="716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TCC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3D8EF10-19B9-4CE2-AB55-CE234C86CCF0}"/>
              </a:ext>
            </a:extLst>
          </p:cNvPr>
          <p:cNvCxnSpPr/>
          <p:nvPr/>
        </p:nvCxnSpPr>
        <p:spPr>
          <a:xfrm>
            <a:off x="553979" y="4124486"/>
            <a:ext cx="2476222" cy="0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9C7F0D4-09AE-4C51-A9CB-D31225562FCF}"/>
              </a:ext>
            </a:extLst>
          </p:cNvPr>
          <p:cNvSpPr txBox="1"/>
          <p:nvPr/>
        </p:nvSpPr>
        <p:spPr>
          <a:xfrm>
            <a:off x="1154681" y="3755153"/>
            <a:ext cx="1181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~150mm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FA6258E-97F7-4203-8156-93EB7806EAC3}"/>
              </a:ext>
            </a:extLst>
          </p:cNvPr>
          <p:cNvCxnSpPr/>
          <p:nvPr/>
        </p:nvCxnSpPr>
        <p:spPr>
          <a:xfrm>
            <a:off x="3030201" y="1975638"/>
            <a:ext cx="0" cy="4178207"/>
          </a:xfrm>
          <a:prstGeom prst="line">
            <a:avLst/>
          </a:prstGeom>
          <a:ln w="12700" cmpd="sng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787F5976-3774-4E2C-AC7E-ACFA52C094F3}"/>
              </a:ext>
            </a:extLst>
          </p:cNvPr>
          <p:cNvSpPr txBox="1"/>
          <p:nvPr/>
        </p:nvSpPr>
        <p:spPr>
          <a:xfrm>
            <a:off x="6928076" y="4071490"/>
            <a:ext cx="19457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Praseodymium Mass = 2.08kg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C28F21FF-100E-4175-96C5-3F9DFD56D7EC}"/>
              </a:ext>
            </a:extLst>
          </p:cNvPr>
          <p:cNvCxnSpPr>
            <a:cxnSpLocks/>
          </p:cNvCxnSpPr>
          <p:nvPr/>
        </p:nvCxnSpPr>
        <p:spPr>
          <a:xfrm flipH="1">
            <a:off x="5094965" y="3138188"/>
            <a:ext cx="1588551" cy="1074031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C2793BCB-0F96-47E1-A274-7329C9AEEFF8}"/>
              </a:ext>
            </a:extLst>
          </p:cNvPr>
          <p:cNvSpPr txBox="1"/>
          <p:nvPr/>
        </p:nvSpPr>
        <p:spPr>
          <a:xfrm>
            <a:off x="6656033" y="2925099"/>
            <a:ext cx="1012913" cy="4308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highlight>
                  <a:srgbClr val="FFFF00"/>
                </a:highlight>
              </a:rPr>
              <a:t>HEU, 2.2 g </a:t>
            </a:r>
            <a:r>
              <a:rPr lang="en-US" sz="1100">
                <a:highlight>
                  <a:srgbClr val="FFFF00"/>
                </a:highlight>
              </a:rPr>
              <a:t>or less?</a:t>
            </a:r>
            <a:endParaRPr lang="en-US" sz="1100" dirty="0">
              <a:highlight>
                <a:srgbClr val="FFFF00"/>
              </a:highlight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DE19776A-4CFB-45B6-8CD9-BBFE395C2467}"/>
              </a:ext>
            </a:extLst>
          </p:cNvPr>
          <p:cNvSpPr txBox="1"/>
          <p:nvPr/>
        </p:nvSpPr>
        <p:spPr>
          <a:xfrm>
            <a:off x="6843581" y="1534982"/>
            <a:ext cx="795585" cy="4308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/>
              <a:t>Pr_a,</a:t>
            </a:r>
          </a:p>
          <a:p>
            <a:r>
              <a:rPr lang="en-US" sz="1100" dirty="0"/>
              <a:t>1.27kg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3A79595A-3659-49EB-BD3A-87CB7599CF3D}"/>
              </a:ext>
            </a:extLst>
          </p:cNvPr>
          <p:cNvCxnSpPr>
            <a:cxnSpLocks/>
          </p:cNvCxnSpPr>
          <p:nvPr/>
        </p:nvCxnSpPr>
        <p:spPr>
          <a:xfrm flipH="1">
            <a:off x="5359585" y="2323621"/>
            <a:ext cx="1505344" cy="1105379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51E0440E-C385-4AC6-9E91-518D2CD655A6}"/>
              </a:ext>
            </a:extLst>
          </p:cNvPr>
          <p:cNvCxnSpPr>
            <a:cxnSpLocks/>
          </p:cNvCxnSpPr>
          <p:nvPr/>
        </p:nvCxnSpPr>
        <p:spPr>
          <a:xfrm>
            <a:off x="3030201" y="4394655"/>
            <a:ext cx="1968964" cy="0"/>
          </a:xfrm>
          <a:prstGeom prst="straightConnector1">
            <a:avLst/>
          </a:prstGeom>
          <a:ln w="28575" cmpd="sng">
            <a:solidFill>
              <a:srgbClr val="FF0000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DF084EF0-50F2-4429-AFF0-65D40DABAF50}"/>
              </a:ext>
            </a:extLst>
          </p:cNvPr>
          <p:cNvSpPr txBox="1"/>
          <p:nvPr/>
        </p:nvSpPr>
        <p:spPr>
          <a:xfrm>
            <a:off x="3688090" y="4557883"/>
            <a:ext cx="837643" cy="26161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0000"/>
                </a:solidFill>
              </a:rPr>
              <a:t>144.2 mm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B3004E8-BA29-4EA2-A5F0-DB0F76E5E460}"/>
              </a:ext>
            </a:extLst>
          </p:cNvPr>
          <p:cNvCxnSpPr>
            <a:cxnSpLocks/>
          </p:cNvCxnSpPr>
          <p:nvPr/>
        </p:nvCxnSpPr>
        <p:spPr>
          <a:xfrm>
            <a:off x="3030201" y="3505840"/>
            <a:ext cx="2269314" cy="0"/>
          </a:xfrm>
          <a:prstGeom prst="straightConnector1">
            <a:avLst/>
          </a:prstGeom>
          <a:ln w="28575" cmpd="sng">
            <a:solidFill>
              <a:srgbClr val="FF0000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8F1DC3F-E4A4-4BBD-8189-3EF32DBB2EC9}"/>
              </a:ext>
            </a:extLst>
          </p:cNvPr>
          <p:cNvSpPr txBox="1"/>
          <p:nvPr/>
        </p:nvSpPr>
        <p:spPr>
          <a:xfrm>
            <a:off x="3734357" y="3138188"/>
            <a:ext cx="837643" cy="26161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0000"/>
                </a:solidFill>
              </a:rPr>
              <a:t>167.6 mm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90784C6-6F63-4379-801E-08E3B9EB59E6}"/>
              </a:ext>
            </a:extLst>
          </p:cNvPr>
          <p:cNvCxnSpPr>
            <a:cxnSpLocks/>
          </p:cNvCxnSpPr>
          <p:nvPr/>
        </p:nvCxnSpPr>
        <p:spPr>
          <a:xfrm flipH="1">
            <a:off x="5359585" y="1762443"/>
            <a:ext cx="1505344" cy="1075471"/>
          </a:xfrm>
          <a:prstGeom prst="straightConnector1">
            <a:avLst/>
          </a:prstGeom>
          <a:ln w="28575" cmpd="sng">
            <a:solidFill>
              <a:schemeClr val="accent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51322EC1-A2B3-444B-8C0C-BBF1E2A284C8}"/>
              </a:ext>
            </a:extLst>
          </p:cNvPr>
          <p:cNvSpPr txBox="1"/>
          <p:nvPr/>
        </p:nvSpPr>
        <p:spPr>
          <a:xfrm>
            <a:off x="6864929" y="2084734"/>
            <a:ext cx="795585" cy="4308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00" dirty="0" err="1"/>
              <a:t>Pr_b</a:t>
            </a:r>
            <a:r>
              <a:rPr lang="en-US" sz="1100" dirty="0"/>
              <a:t>,</a:t>
            </a:r>
          </a:p>
          <a:p>
            <a:r>
              <a:rPr lang="en-US" sz="1100" dirty="0"/>
              <a:t>.81kg</a:t>
            </a:r>
          </a:p>
        </p:txBody>
      </p:sp>
    </p:spTree>
    <p:extLst>
      <p:ext uri="{BB962C8B-B14F-4D97-AF65-F5344CB8AC3E}">
        <p14:creationId xmlns:p14="http://schemas.microsoft.com/office/powerpoint/2010/main" val="30009535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2015_PPT_UNC_V7.06 (1)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 bwMode="auto">
        <a:gradFill flip="none" rotWithShape="1">
          <a:gsLst>
            <a:gs pos="0">
              <a:schemeClr val="bg1">
                <a:lumMod val="65000"/>
                <a:tint val="66000"/>
                <a:satMod val="160000"/>
              </a:schemeClr>
            </a:gs>
            <a:gs pos="50000">
              <a:schemeClr val="bg1">
                <a:lumMod val="65000"/>
                <a:tint val="44500"/>
                <a:satMod val="160000"/>
              </a:schemeClr>
            </a:gs>
            <a:gs pos="100000">
              <a:schemeClr val="bg1">
                <a:lumMod val="65000"/>
                <a:tint val="23500"/>
                <a:satMod val="160000"/>
              </a:schemeClr>
            </a:gs>
          </a:gsLst>
          <a:lin ang="16200000" scaled="1"/>
          <a:tileRect/>
        </a:gradFill>
        <a:ln>
          <a:solidFill>
            <a:schemeClr val="accent1">
              <a:lumMod val="75000"/>
            </a:schemeClr>
          </a:solidFill>
          <a:headEnd/>
          <a:tailEnd/>
        </a:ln>
      </a:spPr>
      <a:bodyPr rtlCol="0" anchor="b">
        <a:prstTxWarp prst="textNoShape">
          <a:avLst/>
        </a:prstTxWarp>
      </a:bodyPr>
      <a:lstStyle>
        <a:defPPr algn="ctr">
          <a:spcBef>
            <a:spcPct val="0"/>
          </a:spcBef>
          <a:defRPr sz="1600" dirty="0">
            <a:solidFill>
              <a:srgbClr val="000000"/>
            </a:solidFill>
          </a:defRPr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  <a:lnDef>
      <a:spPr>
        <a:ln w="28575" cmpd="sng">
          <a:solidFill>
            <a:schemeClr val="accent1">
              <a:lumMod val="75000"/>
            </a:schemeClr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2015_PPT_UNC_V8.28 (5)</Template>
  <TotalTime>407</TotalTime>
  <Words>345</Words>
  <Application>Microsoft Office PowerPoint</Application>
  <PresentationFormat>On-screen Show (4:3)</PresentationFormat>
  <Paragraphs>60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Lucida Grande</vt:lpstr>
      <vt:lpstr>Lucida Handwriting</vt:lpstr>
      <vt:lpstr>Times New Roman</vt:lpstr>
      <vt:lpstr>Wingdings</vt:lpstr>
      <vt:lpstr>Wingdings 2</vt:lpstr>
      <vt:lpstr>2015_PPT_UNC_V7.06 (1)</vt:lpstr>
      <vt:lpstr>Energy Tuning Assembly Scope and Design</vt:lpstr>
      <vt:lpstr>ETA Overview:</vt:lpstr>
      <vt:lpstr>ETA Overview:</vt:lpstr>
      <vt:lpstr>Current Design Scope:</vt:lpstr>
      <vt:lpstr>Other thoughts</vt:lpstr>
      <vt:lpstr>Materials used in ETA Assembly</vt:lpstr>
      <vt:lpstr>Exploded View of ETA Assembly</vt:lpstr>
      <vt:lpstr>Bismuth Parts SODs, and mass</vt:lpstr>
      <vt:lpstr>HEU and Praseodymium Parts SODs, and mass</vt:lpstr>
      <vt:lpstr>PowerPoint Presentation</vt:lpstr>
    </vt:vector>
  </TitlesOfParts>
  <Company>LLNL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 Should not exceed two lines</dc:title>
  <dc:creator>Carlos Esquivel</dc:creator>
  <cp:lastModifiedBy>Yeamans, Charles B.</cp:lastModifiedBy>
  <cp:revision>22</cp:revision>
  <cp:lastPrinted>2015-07-27T18:49:14Z</cp:lastPrinted>
  <dcterms:created xsi:type="dcterms:W3CDTF">2018-01-31T16:24:18Z</dcterms:created>
  <dcterms:modified xsi:type="dcterms:W3CDTF">2018-02-07T22:42:08Z</dcterms:modified>
</cp:coreProperties>
</file>